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3" r:id="rId2"/>
    <p:sldId id="324" r:id="rId3"/>
    <p:sldId id="344" r:id="rId4"/>
    <p:sldId id="365" r:id="rId5"/>
    <p:sldId id="345" r:id="rId6"/>
    <p:sldId id="370" r:id="rId7"/>
    <p:sldId id="349" r:id="rId8"/>
    <p:sldId id="372" r:id="rId9"/>
    <p:sldId id="371" r:id="rId10"/>
    <p:sldId id="366" r:id="rId11"/>
    <p:sldId id="354" r:id="rId12"/>
    <p:sldId id="34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A0C2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3448" autoAdjust="0"/>
  </p:normalViewPr>
  <p:slideViewPr>
    <p:cSldViewPr>
      <p:cViewPr varScale="1">
        <p:scale>
          <a:sx n="66" d="100"/>
          <a:sy n="66" d="100"/>
        </p:scale>
        <p:origin x="12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27958-6A6B-4826-8089-DF245A563237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DF2E7-5765-4866-8820-F9BAB2992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1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7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4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4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7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64BC-7486-441B-8240-C717B4127FE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8824-EB84-44AB-A4F7-B51E16E11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mtime.faktoje.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2286000"/>
          </a:xfrm>
          <a:solidFill>
            <a:srgbClr val="DA0C29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30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dirty="0"/>
              <a:t>“40 </a:t>
            </a:r>
            <a:r>
              <a:rPr lang="en-US" dirty="0" err="1"/>
              <a:t>premtime</a:t>
            </a:r>
            <a:r>
              <a:rPr lang="en-US" dirty="0"/>
              <a:t> </a:t>
            </a:r>
            <a:r>
              <a:rPr lang="en-US" dirty="0" err="1"/>
              <a:t>nE</a:t>
            </a:r>
            <a:r>
              <a:rPr lang="en-US" dirty="0"/>
              <a:t> 10 </a:t>
            </a:r>
            <a:r>
              <a:rPr lang="en-US" dirty="0" err="1"/>
              <a:t>Bashki</a:t>
            </a:r>
            <a:r>
              <a:rPr lang="en-US" dirty="0"/>
              <a:t>”</a:t>
            </a:r>
            <a:b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en-US" sz="2400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en-US" sz="2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F2F544-E30E-43B3-8E4F-76DEEA4AC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41072"/>
            <a:ext cx="2295832" cy="630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01DB48-9901-4DBE-8D21-8DD0FA661D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08080"/>
            <a:ext cx="1981200" cy="66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15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marL="0" marR="0" algn="l">
              <a:spcBef>
                <a:spcPts val="1200"/>
              </a:spcBef>
              <a:spcAft>
                <a:spcPts val="0"/>
              </a:spcAft>
            </a:pPr>
            <a:r>
              <a:rPr lang="en-US" sz="2800" dirty="0" err="1">
                <a:solidFill>
                  <a:schemeClr val="bg1"/>
                </a:solidFill>
              </a:rPr>
              <a:t>Premtimet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1B97644-003B-A791-CBB1-5CFD3E039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743677"/>
            <a:ext cx="9975272" cy="61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093C9F-F7EA-45F5-98C4-74AEF4053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DC5753-C2FF-414F-AEA5-0B17EF7590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71" y="1378754"/>
            <a:ext cx="7267658" cy="448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8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marL="0" marR="0" algn="l">
              <a:spcBef>
                <a:spcPts val="200"/>
              </a:spcBef>
              <a:spcAft>
                <a:spcPts val="0"/>
              </a:spcAft>
            </a:pPr>
            <a:r>
              <a:rPr lang="en-US" sz="2800" dirty="0" err="1">
                <a:solidFill>
                  <a:schemeClr val="bg1"/>
                </a:solidFill>
              </a:rPr>
              <a:t>Premtimet</a:t>
            </a:r>
            <a:r>
              <a:rPr lang="en-US" sz="2800" dirty="0">
                <a:solidFill>
                  <a:schemeClr val="bg1"/>
                </a:solidFill>
              </a:rPr>
              <a:t> e </a:t>
            </a:r>
            <a:r>
              <a:rPr lang="en-US" sz="2800" dirty="0" err="1">
                <a:solidFill>
                  <a:schemeClr val="bg1"/>
                </a:solidFill>
              </a:rPr>
              <a:t>Monitoruara</a:t>
            </a:r>
            <a:r>
              <a:rPr lang="en-US" sz="2800" dirty="0">
                <a:solidFill>
                  <a:schemeClr val="bg1"/>
                </a:solidFill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Premtimet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përzgjedhura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1B97644-003B-A791-CBB1-5CFD3E039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94618"/>
            <a:ext cx="7620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Premtimet</a:t>
            </a:r>
            <a:r>
              <a:rPr lang="en-US" b="1" dirty="0"/>
              <a:t> e </a:t>
            </a:r>
            <a:r>
              <a:rPr lang="en-US" b="1" dirty="0" err="1"/>
              <a:t>ricikluara</a:t>
            </a:r>
            <a:endParaRPr lang="en-US" b="1" dirty="0"/>
          </a:p>
          <a:p>
            <a:r>
              <a:rPr lang="en-US" dirty="0" err="1"/>
              <a:t>Mbajtja</a:t>
            </a:r>
            <a:r>
              <a:rPr lang="en-US" dirty="0"/>
              <a:t> e </a:t>
            </a:r>
            <a:r>
              <a:rPr lang="en-US" dirty="0" err="1"/>
              <a:t>premtimeve</a:t>
            </a:r>
            <a:r>
              <a:rPr lang="en-US" dirty="0"/>
              <a:t> </a:t>
            </a:r>
            <a:r>
              <a:rPr lang="en-US" dirty="0" err="1"/>
              <a:t>elektorale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rastet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riciklohen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mandate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mëparëshme</a:t>
            </a:r>
            <a:r>
              <a:rPr lang="en-US" dirty="0"/>
              <a:t> </a:t>
            </a:r>
            <a:r>
              <a:rPr lang="en-US" dirty="0" err="1"/>
              <a:t>vijon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mbetet</a:t>
            </a:r>
            <a:r>
              <a:rPr lang="en-US" dirty="0"/>
              <a:t> </a:t>
            </a:r>
            <a:r>
              <a:rPr lang="en-US" dirty="0" err="1"/>
              <a:t>problematike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Premtimi</a:t>
            </a:r>
            <a:r>
              <a:rPr lang="en-US" dirty="0"/>
              <a:t> per SKI PISTEN- </a:t>
            </a:r>
            <a:r>
              <a:rPr lang="en-US" dirty="0" err="1"/>
              <a:t>Korcë</a:t>
            </a:r>
            <a:r>
              <a:rPr lang="en-US" dirty="0"/>
              <a:t> </a:t>
            </a:r>
          </a:p>
          <a:p>
            <a:r>
              <a:rPr lang="it-IT" dirty="0"/>
              <a:t>Rindertimi i pallateve DS5 ne lagjen 5</a:t>
            </a:r>
          </a:p>
          <a:p>
            <a:endParaRPr lang="it-IT" dirty="0"/>
          </a:p>
          <a:p>
            <a:r>
              <a:rPr lang="it-IT" b="1" dirty="0"/>
              <a:t>Rindërtimi</a:t>
            </a:r>
          </a:p>
          <a:p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Premtimet që kanë rezultuar më të papërmbushura janë ata që kanë të bëjmë me procesin e rindërtimmit  </a:t>
            </a:r>
          </a:p>
          <a:p>
            <a:r>
              <a:rPr lang="it-IT" dirty="0"/>
              <a:t>Rreth 15 premtime - 12 te pambajtura dhe 3 të mbajtur, ose pjesërish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61AAA3-6909-4DC6-906C-9EE360C462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6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038600"/>
            <a:ext cx="7772400" cy="1143000"/>
          </a:xfrm>
          <a:solidFill>
            <a:srgbClr val="DA0C29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1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Faleminderit</a:t>
            </a:r>
            <a:r>
              <a:rPr lang="en-US" sz="31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!</a:t>
            </a:r>
            <a:br>
              <a:rPr lang="en-US" sz="31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endParaRPr lang="en-US" sz="31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F2F544-E30E-43B3-8E4F-76DEEA4AC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62000"/>
            <a:ext cx="2219632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855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bg1"/>
                </a:solidFill>
              </a:rPr>
              <a:t>Përmbajtja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153400" cy="44958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Projekti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“40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premtime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, 10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bashki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”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është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mbështetur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nga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National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Endoëment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for Democracy (NED)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dhe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është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implementuar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nga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Qendra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Faktoje</a:t>
            </a:r>
            <a:r>
              <a:rPr lang="en-US" sz="1800" dirty="0"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kern="100" dirty="0" err="1">
                <a:latin typeface="Calibri" panose="020F0502020204030204" pitchFamily="34" charset="0"/>
              </a:rPr>
              <a:t>Monitorimi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i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dy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komponentëve</a:t>
            </a:r>
            <a:r>
              <a:rPr lang="en-US" sz="1800" kern="100" dirty="0">
                <a:latin typeface="Calibri" panose="020F050202020403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kern="100" dirty="0" err="1">
                <a:latin typeface="Calibri" panose="020F0502020204030204" pitchFamily="34" charset="0"/>
              </a:rPr>
              <a:t>Transparencës</a:t>
            </a:r>
            <a:endParaRPr lang="en-US" sz="18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kern="100" dirty="0" err="1">
                <a:latin typeface="Calibri" panose="020F0502020204030204" pitchFamily="34" charset="0"/>
              </a:rPr>
              <a:t>Mbajtja</a:t>
            </a:r>
            <a:r>
              <a:rPr lang="en-US" sz="1800" kern="100" dirty="0">
                <a:latin typeface="Calibri" panose="020F0502020204030204" pitchFamily="34" charset="0"/>
              </a:rPr>
              <a:t> e </a:t>
            </a:r>
            <a:r>
              <a:rPr lang="en-US" sz="1800" kern="100" dirty="0" err="1">
                <a:latin typeface="Calibri" panose="020F0502020204030204" pitchFamily="34" charset="0"/>
              </a:rPr>
              <a:t>premtimeve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elektorale</a:t>
            </a:r>
            <a:endParaRPr lang="en-US" sz="18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kern="1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kern="100" dirty="0"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20" y="5973416"/>
            <a:ext cx="2219632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769C01-E8B6-48E3-99AD-EB2113CCA6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525350" y="7658944"/>
            <a:ext cx="4344750" cy="14305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7501AD-9A92-4BF3-8B38-A6535F1533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73416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8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100" dirty="0" err="1">
                <a:solidFill>
                  <a:schemeClr val="bg1"/>
                </a:solidFill>
              </a:rPr>
              <a:t>Projekti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2380" cy="4876800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b="1" kern="100" dirty="0" err="1">
                <a:latin typeface="3ds-Light"/>
              </a:rPr>
              <a:t>Transparenca</a:t>
            </a:r>
            <a:endParaRPr lang="en-US" sz="1800" b="1" kern="100" dirty="0">
              <a:latin typeface="3ds-Light"/>
            </a:endParaRPr>
          </a:p>
          <a:p>
            <a:pPr marL="0" indent="0">
              <a:buNone/>
            </a:pPr>
            <a:r>
              <a:rPr lang="en-US" sz="1800" kern="100" dirty="0" err="1">
                <a:latin typeface="3ds-Light"/>
              </a:rPr>
              <a:t>Monitorimi</a:t>
            </a:r>
            <a:r>
              <a:rPr lang="en-US" sz="1800" kern="100" dirty="0">
                <a:latin typeface="3ds-Light"/>
              </a:rPr>
              <a:t> </a:t>
            </a:r>
            <a:r>
              <a:rPr lang="en-US" sz="1800" kern="100" dirty="0" err="1">
                <a:latin typeface="3ds-Light"/>
              </a:rPr>
              <a:t>i</a:t>
            </a:r>
            <a:r>
              <a:rPr lang="en-US" sz="1800" kern="100" dirty="0">
                <a:latin typeface="3ds-Light"/>
              </a:rPr>
              <a:t> </a:t>
            </a:r>
            <a:r>
              <a:rPr lang="en-US" sz="1800" kern="100" dirty="0" err="1">
                <a:latin typeface="3ds-Light"/>
              </a:rPr>
              <a:t>bashkive</a:t>
            </a:r>
            <a:r>
              <a:rPr lang="en-US" sz="1800" kern="100" dirty="0">
                <a:latin typeface="3ds-Light"/>
              </a:rPr>
              <a:t> </a:t>
            </a:r>
            <a:r>
              <a:rPr lang="en-US" sz="1800" kern="100" dirty="0">
                <a:latin typeface="Calibri" panose="020F0502020204030204" pitchFamily="34" charset="0"/>
              </a:rPr>
              <a:t>me </a:t>
            </a:r>
            <a:r>
              <a:rPr lang="en-US" sz="1800" kern="100" dirty="0" err="1">
                <a:latin typeface="Calibri" panose="020F0502020204030204" pitchFamily="34" charset="0"/>
              </a:rPr>
              <a:t>qëllim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që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ndihmojë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bashkitë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përmirësojnë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disa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elemente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punës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së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tyre</a:t>
            </a:r>
            <a:r>
              <a:rPr lang="en-US" sz="1800" kern="100" dirty="0">
                <a:latin typeface="Calibri" panose="020F0502020204030204" pitchFamily="34" charset="0"/>
              </a:rPr>
              <a:t>, duke </a:t>
            </a:r>
            <a:r>
              <a:rPr lang="en-US" sz="1800" kern="100" dirty="0" err="1">
                <a:latin typeface="Calibri" panose="020F0502020204030204" pitchFamily="34" charset="0"/>
              </a:rPr>
              <a:t>bërë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mundur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aksesimin</a:t>
            </a:r>
            <a:r>
              <a:rPr lang="en-US" sz="1800" kern="100" dirty="0">
                <a:latin typeface="Calibri" panose="020F0502020204030204" pitchFamily="34" charset="0"/>
              </a:rPr>
              <a:t> e </a:t>
            </a:r>
            <a:r>
              <a:rPr lang="en-US" sz="1800" kern="100" dirty="0" err="1">
                <a:latin typeface="Calibri" panose="020F0502020204030204" pitchFamily="34" charset="0"/>
              </a:rPr>
              <a:t>qytetarëve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informacion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si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dhe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proceset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rëndësishme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që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kanë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bëjnë</a:t>
            </a:r>
            <a:r>
              <a:rPr lang="en-US" sz="1800" kern="100" dirty="0">
                <a:latin typeface="Calibri" panose="020F0502020204030204" pitchFamily="34" charset="0"/>
              </a:rPr>
              <a:t> me </a:t>
            </a:r>
            <a:r>
              <a:rPr lang="en-US" sz="1800" kern="100" dirty="0" err="1">
                <a:latin typeface="Calibri" panose="020F0502020204030204" pitchFamily="34" charset="0"/>
              </a:rPr>
              <a:t>konsultimin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publik</a:t>
            </a:r>
            <a:r>
              <a:rPr lang="en-US" sz="1800" kern="1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1800" kern="100" dirty="0">
              <a:latin typeface="Calibri" panose="020F0502020204030204" pitchFamily="34" charset="0"/>
            </a:endParaRPr>
          </a:p>
          <a:p>
            <a:r>
              <a:rPr lang="en-US" sz="1800" b="1" kern="100" dirty="0" err="1">
                <a:latin typeface="Calibri" panose="020F0502020204030204" pitchFamily="34" charset="0"/>
              </a:rPr>
              <a:t>Premtimet</a:t>
            </a:r>
            <a:endParaRPr lang="en-US" sz="1800" b="1" kern="1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kern="100" dirty="0" err="1">
                <a:latin typeface="Calibri" panose="020F0502020204030204" pitchFamily="34" charset="0"/>
              </a:rPr>
              <a:t>Monitorimi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i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mbajtjes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së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premtimeve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elektorale</a:t>
            </a:r>
            <a:r>
              <a:rPr lang="en-US" sz="1800" kern="100" dirty="0">
                <a:latin typeface="Calibri" panose="020F0502020204030204" pitchFamily="34" charset="0"/>
              </a:rPr>
              <a:t>, </a:t>
            </a:r>
            <a:r>
              <a:rPr lang="en-US" sz="1800" kern="100" dirty="0" err="1">
                <a:latin typeface="Calibri" panose="020F0502020204030204" pitchFamily="34" charset="0"/>
              </a:rPr>
              <a:t>informojmë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publikun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dhe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qytetarët</a:t>
            </a:r>
            <a:r>
              <a:rPr lang="en-US" sz="1800" kern="100" dirty="0">
                <a:latin typeface="Calibri" panose="020F0502020204030204" pitchFamily="34" charset="0"/>
              </a:rPr>
              <a:t> se </a:t>
            </a:r>
            <a:r>
              <a:rPr lang="en-US" sz="1800" kern="100" dirty="0" err="1">
                <a:latin typeface="Calibri" panose="020F0502020204030204" pitchFamily="34" charset="0"/>
              </a:rPr>
              <a:t>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cfarë</a:t>
            </a:r>
            <a:r>
              <a:rPr lang="en-US" sz="1800" kern="100" dirty="0">
                <a:latin typeface="Calibri" panose="020F0502020204030204" pitchFamily="34" charset="0"/>
              </a:rPr>
              <a:t> pike </a:t>
            </a:r>
            <a:r>
              <a:rPr lang="en-US" sz="1800" kern="100" dirty="0" err="1">
                <a:latin typeface="Calibri" panose="020F0502020204030204" pitchFamily="34" charset="0"/>
              </a:rPr>
              <a:t>janë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pikërisht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disa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nga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premtimet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për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të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cilat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kreyatarët</a:t>
            </a:r>
            <a:r>
              <a:rPr lang="en-US" sz="1800" kern="100" dirty="0">
                <a:latin typeface="Calibri" panose="020F0502020204030204" pitchFamily="34" charset="0"/>
              </a:rPr>
              <a:t> e </a:t>
            </a:r>
            <a:r>
              <a:rPr lang="en-US" sz="1800" kern="100" dirty="0" err="1">
                <a:latin typeface="Calibri" panose="020F0502020204030204" pitchFamily="34" charset="0"/>
              </a:rPr>
              <a:t>bashkive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janë</a:t>
            </a:r>
            <a:r>
              <a:rPr lang="en-US" sz="1800" kern="100" dirty="0">
                <a:latin typeface="Calibri" panose="020F0502020204030204" pitchFamily="34" charset="0"/>
              </a:rPr>
              <a:t> </a:t>
            </a:r>
            <a:r>
              <a:rPr lang="en-US" sz="1800" kern="100" dirty="0" err="1">
                <a:latin typeface="Calibri" panose="020F0502020204030204" pitchFamily="34" charset="0"/>
              </a:rPr>
              <a:t>votëbesuar</a:t>
            </a:r>
            <a:r>
              <a:rPr lang="en-US" sz="1800" kern="100" dirty="0">
                <a:latin typeface="Calibri" panose="020F0502020204030204" pitchFamily="34" charset="0"/>
              </a:rPr>
              <a:t>.</a:t>
            </a:r>
          </a:p>
          <a:p>
            <a:endParaRPr lang="en-US" sz="1800" kern="100" dirty="0">
              <a:solidFill>
                <a:srgbClr val="646466"/>
              </a:solidFill>
              <a:latin typeface="Calibri" panose="020F0502020204030204" pitchFamily="34" charset="0"/>
            </a:endParaRPr>
          </a:p>
          <a:p>
            <a:endParaRPr lang="en-US" sz="1800" b="1" kern="100" dirty="0">
              <a:solidFill>
                <a:srgbClr val="646466"/>
              </a:solidFill>
              <a:latin typeface="3ds-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0"/>
            <a:ext cx="2130180" cy="585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2A5AE9-B7A2-4057-802C-0F5A801564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3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bg1"/>
                </a:solidFill>
              </a:rPr>
              <a:t>Bashkitë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2380" cy="4876800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2020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-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Vitin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parë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10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bashki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2021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Vitin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dytë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shtuan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5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bashki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pjesë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procesit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rindërtimit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2022-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Viti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tretë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6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bashki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pjese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zgjedhjeve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pjesshme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2022 + 4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bashki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nga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procesi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rindërtimit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2023-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Viti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katërt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projekti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përfshiu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bashkitë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Shkodrës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Lezhës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Dibrës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Durrësit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Vlorës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Himarë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Kavajë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Fier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Elbasan,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Korçë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cilat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u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monitoruan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nga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gazetarë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lokalë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Këto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10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bashki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janë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përzgjedhur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pasi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zgjedhjeve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lokale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vitit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2023.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FF0000"/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40 </a:t>
            </a:r>
            <a:r>
              <a:rPr lang="en-US" sz="1800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premtimet</a:t>
            </a: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përgjedhura</a:t>
            </a:r>
            <a:r>
              <a:rPr lang="en-US" sz="1800" b="1" dirty="0">
                <a:solidFill>
                  <a:srgbClr val="FF0000"/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dhe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pas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verifikuara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nga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Faktoje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janë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premtime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dhëna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fushatës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elektorale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maj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2023.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Gjatë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fushatës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0"/>
            <a:ext cx="2130180" cy="585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B97F06-4CE5-4AFD-8F5B-CB4621C81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1782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0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100" dirty="0" err="1">
                <a:solidFill>
                  <a:schemeClr val="bg1"/>
                </a:solidFill>
              </a:rPr>
              <a:t>Premtimet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Gjatë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fushatës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zgjedhore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zgjedhjet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e 2023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Faktoje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ka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mbeldhur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një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databazë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publike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mbi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220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premtime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dhëna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në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nga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rreth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44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kandidatë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kryetar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bashkie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i="1" u="sng" dirty="0">
                <a:hlinkClick r:id="rId2"/>
              </a:rPr>
              <a:t>https://premtime.faktoje.al/</a:t>
            </a:r>
            <a:endParaRPr lang="en-US" sz="1800" dirty="0"/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0DFB51-6C8A-40AF-AE86-CBC9E8E6F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969" y="1308016"/>
            <a:ext cx="3272101" cy="4535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AE3AF2-9F1F-4560-B72D-81CC0C4B09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8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100" dirty="0" err="1">
                <a:solidFill>
                  <a:schemeClr val="bg1"/>
                </a:solidFill>
              </a:rPr>
              <a:t>Metodologjia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Metodologjia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Premtimeve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Metodologji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analitike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analizën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buxhetore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monitorimin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prokurimit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public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vëzhgimet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terren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Pyetje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institucionit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nëpërmjet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kërkesës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informacion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Metodologjia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Performancës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se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transparencës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sq-A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16 indikatorë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që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janë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sq-A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monitoruar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nga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një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rrjet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koordinatorësh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lokalë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a typeface="MS Mincho" panose="02020609040205080304" pitchFamily="49" charset="-128"/>
              </a:rPr>
              <a:t>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56D2EB-B172-4254-9925-457BDD2C5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2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bg1"/>
                </a:solidFill>
              </a:rPr>
              <a:t>Transparenca</a:t>
            </a:r>
            <a:r>
              <a:rPr lang="en-US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Gjetjet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për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çdo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Bashki</a:t>
            </a:r>
            <a:r>
              <a:rPr lang="en-US" sz="2800" dirty="0">
                <a:solidFill>
                  <a:schemeClr val="bg1"/>
                </a:solidFill>
              </a:rPr>
              <a:t>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F444E95-BAAC-B34A-ED6D-DB15B63D2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422699"/>
              </p:ext>
            </p:extLst>
          </p:nvPr>
        </p:nvGraphicFramePr>
        <p:xfrm>
          <a:off x="457200" y="990600"/>
          <a:ext cx="8229599" cy="5294880"/>
        </p:xfrm>
        <a:graphic>
          <a:graphicData uri="http://schemas.openxmlformats.org/drawingml/2006/table">
            <a:tbl>
              <a:tblPr firstRow="1" firstCol="1" bandRow="1"/>
              <a:tblGrid>
                <a:gridCol w="604417">
                  <a:extLst>
                    <a:ext uri="{9D8B030D-6E8A-4147-A177-3AD203B41FA5}">
                      <a16:colId xmlns:a16="http://schemas.microsoft.com/office/drawing/2014/main" val="437001699"/>
                    </a:ext>
                  </a:extLst>
                </a:gridCol>
                <a:gridCol w="3663086">
                  <a:extLst>
                    <a:ext uri="{9D8B030D-6E8A-4147-A177-3AD203B41FA5}">
                      <a16:colId xmlns:a16="http://schemas.microsoft.com/office/drawing/2014/main" val="466369612"/>
                    </a:ext>
                  </a:extLst>
                </a:gridCol>
                <a:gridCol w="3962096">
                  <a:extLst>
                    <a:ext uri="{9D8B030D-6E8A-4147-A177-3AD203B41FA5}">
                      <a16:colId xmlns:a16="http://schemas.microsoft.com/office/drawing/2014/main" val="4216327001"/>
                    </a:ext>
                  </a:extLst>
                </a:gridCol>
              </a:tblGrid>
              <a:tr h="828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endParaRPr lang="en-US" sz="18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Indeksi</a:t>
                      </a:r>
                      <a:r>
                        <a:rPr lang="en-US" sz="1800" b="1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i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Transparencës</a:t>
                      </a:r>
                      <a:endParaRPr lang="en-US" sz="18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22688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Shkodër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366427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Korçë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55988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Lezhë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682057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Dibër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87.5%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136699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Durrës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81.2%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04367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Vlorë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19667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Fier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68.7%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534989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Elbasan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62.5%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320894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Himarë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43.7%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731874"/>
                  </a:ext>
                </a:extLst>
              </a:tr>
              <a:tr h="435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Bashkia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Kavajë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18.7%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65669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E97CFBE-A608-4ABD-A4B6-5BB1C2180B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5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bg1"/>
                </a:solidFill>
              </a:rPr>
              <a:t>Transparenca</a:t>
            </a:r>
            <a:r>
              <a:rPr lang="en-US" sz="2800" dirty="0">
                <a:solidFill>
                  <a:schemeClr val="bg1"/>
                </a:solidFill>
              </a:rPr>
              <a:t> – </a:t>
            </a:r>
            <a:r>
              <a:rPr lang="en-US" sz="2800" dirty="0" err="1">
                <a:solidFill>
                  <a:schemeClr val="bg1"/>
                </a:solidFill>
              </a:rPr>
              <a:t>Bashkitë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ndër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vite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0DAC963C-A0E2-4EBF-8676-5B7A856D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5" y="3295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089914-085E-4148-9519-3AF0AD20AA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F098933C-6AE2-4097-BE31-072530031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473" y="1600200"/>
            <a:ext cx="738905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19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39762"/>
          </a:xfrm>
          <a:solidFill>
            <a:srgbClr val="DA0C29"/>
          </a:solidFill>
        </p:spPr>
        <p:txBody>
          <a:bodyPr>
            <a:normAutofit/>
          </a:bodyPr>
          <a:lstStyle/>
          <a:p>
            <a:pPr marL="0" marR="0" algn="l">
              <a:spcBef>
                <a:spcPts val="200"/>
              </a:spcBef>
              <a:spcAft>
                <a:spcPts val="0"/>
              </a:spcAft>
            </a:pPr>
            <a:r>
              <a:rPr lang="en-US" sz="2800" dirty="0" err="1">
                <a:solidFill>
                  <a:schemeClr val="bg1"/>
                </a:solidFill>
              </a:rPr>
              <a:t>Premtimet</a:t>
            </a:r>
            <a:r>
              <a:rPr lang="en-US" sz="2800" dirty="0">
                <a:solidFill>
                  <a:schemeClr val="bg1"/>
                </a:solidFill>
              </a:rPr>
              <a:t> e </a:t>
            </a:r>
            <a:r>
              <a:rPr lang="en-US" sz="2800" dirty="0" err="1">
                <a:solidFill>
                  <a:schemeClr val="bg1"/>
                </a:solidFill>
              </a:rPr>
              <a:t>Monitoruara</a:t>
            </a:r>
            <a:r>
              <a:rPr lang="en-US" sz="2800" dirty="0">
                <a:solidFill>
                  <a:schemeClr val="bg1"/>
                </a:solidFill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Premtimet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përzgjedhura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13526-0CCB-811B-D708-2F2FF6D0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20" y="6172200"/>
            <a:ext cx="2053980" cy="5641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1B97644-003B-A791-CBB1-5CFD3E039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71615"/>
            <a:ext cx="7620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tregoi</a:t>
            </a:r>
            <a:r>
              <a:rPr lang="en-US" dirty="0"/>
              <a:t> se </a:t>
            </a:r>
            <a:r>
              <a:rPr lang="en-US" dirty="0" err="1"/>
              <a:t>nga</a:t>
            </a:r>
            <a:r>
              <a:rPr lang="en-US" dirty="0"/>
              <a:t> 40 </a:t>
            </a:r>
            <a:r>
              <a:rPr lang="en-US" dirty="0" err="1"/>
              <a:t>premtime</a:t>
            </a:r>
            <a:r>
              <a:rPr lang="en-US" dirty="0"/>
              <a:t> </a:t>
            </a:r>
            <a:r>
              <a:rPr lang="en-US" dirty="0" err="1"/>
              <a:t>elektorale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fushatës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Maj 2023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dhjetë</a:t>
            </a:r>
            <a:r>
              <a:rPr lang="en-US" dirty="0"/>
              <a:t> </a:t>
            </a:r>
            <a:r>
              <a:rPr lang="en-US" dirty="0" err="1"/>
              <a:t>bashki</a:t>
            </a:r>
            <a:endParaRPr lang="en-US" dirty="0"/>
          </a:p>
          <a:p>
            <a:r>
              <a:rPr lang="en-US" dirty="0"/>
              <a:t>5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mbajtur</a:t>
            </a:r>
            <a:r>
              <a:rPr lang="en-US" dirty="0"/>
              <a:t> </a:t>
            </a:r>
            <a:r>
              <a:rPr lang="en-US" dirty="0" err="1"/>
              <a:t>plotësisht</a:t>
            </a:r>
            <a:endParaRPr lang="en-US" dirty="0"/>
          </a:p>
          <a:p>
            <a:r>
              <a:rPr lang="en-US" dirty="0"/>
              <a:t>11 </a:t>
            </a:r>
            <a:r>
              <a:rPr lang="en-US" dirty="0" err="1"/>
              <a:t>pjesërisht</a:t>
            </a:r>
            <a:endParaRPr lang="en-US" dirty="0"/>
          </a:p>
          <a:p>
            <a:r>
              <a:rPr lang="en-US" b="1" dirty="0"/>
              <a:t>24 </a:t>
            </a:r>
            <a:r>
              <a:rPr lang="en-US" b="1" dirty="0" err="1"/>
              <a:t>premtime</a:t>
            </a:r>
            <a:r>
              <a:rPr lang="en-US" b="1" dirty="0"/>
              <a:t> </a:t>
            </a:r>
            <a:r>
              <a:rPr lang="en-US" b="1" dirty="0" err="1"/>
              <a:t>nuk</a:t>
            </a:r>
            <a:r>
              <a:rPr lang="en-US" b="1" dirty="0"/>
              <a:t> </a:t>
            </a:r>
            <a:r>
              <a:rPr lang="en-US" b="1" dirty="0" err="1"/>
              <a:t>janë</a:t>
            </a:r>
            <a:r>
              <a:rPr lang="en-US" b="1" dirty="0"/>
              <a:t> </a:t>
            </a:r>
            <a:r>
              <a:rPr lang="en-US" b="1" dirty="0" err="1"/>
              <a:t>mbatjur</a:t>
            </a:r>
            <a:endParaRPr lang="en-US" b="1" dirty="0"/>
          </a:p>
          <a:p>
            <a:endParaRPr lang="en-US" b="1" dirty="0"/>
          </a:p>
          <a:p>
            <a:r>
              <a:rPr lang="en-US" b="1" dirty="0" err="1"/>
              <a:t>Rreth</a:t>
            </a:r>
            <a:r>
              <a:rPr lang="en-US" b="1" dirty="0"/>
              <a:t> 70% e </a:t>
            </a:r>
            <a:r>
              <a:rPr lang="en-US" b="1" dirty="0" err="1"/>
              <a:t>premtimeve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bëra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bashkitë</a:t>
            </a:r>
            <a:r>
              <a:rPr lang="en-US" b="1" dirty="0"/>
              <a:t> apo </a:t>
            </a:r>
            <a:r>
              <a:rPr lang="en-US" b="1" dirty="0" err="1"/>
              <a:t>kryebashkiakët</a:t>
            </a:r>
            <a:r>
              <a:rPr lang="en-US" b="1" dirty="0"/>
              <a:t> e </a:t>
            </a:r>
            <a:r>
              <a:rPr lang="en-US" b="1" dirty="0" err="1"/>
              <a:t>tyre</a:t>
            </a:r>
            <a:r>
              <a:rPr lang="en-US" b="1" dirty="0"/>
              <a:t> </a:t>
            </a:r>
            <a:r>
              <a:rPr lang="en-US" b="1" dirty="0" err="1"/>
              <a:t>nuk</a:t>
            </a:r>
            <a:r>
              <a:rPr lang="en-US" b="1" dirty="0"/>
              <a:t> </a:t>
            </a:r>
            <a:r>
              <a:rPr lang="en-US" b="1" dirty="0" err="1"/>
              <a:t>janë</a:t>
            </a:r>
            <a:r>
              <a:rPr lang="en-US" b="1" dirty="0"/>
              <a:t> </a:t>
            </a:r>
            <a:r>
              <a:rPr lang="en-US" b="1" dirty="0" err="1"/>
              <a:t>mbajtur</a:t>
            </a:r>
            <a:r>
              <a:rPr lang="en-US" b="1" dirty="0"/>
              <a:t>. 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A3310-1380-4388-B7F9-884AA7649C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71850"/>
            <a:ext cx="1528082" cy="51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0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</TotalTime>
  <Words>517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Mincho</vt:lpstr>
      <vt:lpstr>3ds-Light</vt:lpstr>
      <vt:lpstr>Arial</vt:lpstr>
      <vt:lpstr>Calibri</vt:lpstr>
      <vt:lpstr>Times New Roman</vt:lpstr>
      <vt:lpstr>Wingdings</vt:lpstr>
      <vt:lpstr>Office Theme</vt:lpstr>
      <vt:lpstr>  “40 premtime nE 10 Bashki”   </vt:lpstr>
      <vt:lpstr>Përmbajtja</vt:lpstr>
      <vt:lpstr>Projekti </vt:lpstr>
      <vt:lpstr>Bashkitë</vt:lpstr>
      <vt:lpstr>Premtimet  </vt:lpstr>
      <vt:lpstr>Metodologjia </vt:lpstr>
      <vt:lpstr>Transparenca – Gjetjet për çdo Bashki 2023</vt:lpstr>
      <vt:lpstr>Transparenca – Bashkitë ndër vite</vt:lpstr>
      <vt:lpstr>Premtimet e Monitoruara -</vt:lpstr>
      <vt:lpstr>Premtimet</vt:lpstr>
      <vt:lpstr>Premtimet e Monitoruara -</vt:lpstr>
      <vt:lpstr> Faleminderit!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Faktoje Communication Plan</dc:title>
  <dc:creator>Alma Avllazagaj</dc:creator>
  <cp:lastModifiedBy>CRS</cp:lastModifiedBy>
  <cp:revision>536</cp:revision>
  <dcterms:created xsi:type="dcterms:W3CDTF">2012-10-21T14:18:26Z</dcterms:created>
  <dcterms:modified xsi:type="dcterms:W3CDTF">2024-02-20T10:53:56Z</dcterms:modified>
</cp:coreProperties>
</file>